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9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DF2A-D2FB-4158-B771-070079B9F54D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0BBB6-1412-4DE8-8BC6-0003091D29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york.ac.uk/history-of-art/research/neapolitan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elen.hills@york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8585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24596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72200" y="4572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Naples at Compton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Verney</a:t>
            </a:r>
            <a:endParaRPr lang="en-US" sz="2400" b="1" dirty="0" smtClean="0">
              <a:solidFill>
                <a:schemeClr val="bg1">
                  <a:lumMod val="9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International Symposium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17 June 2015</a:t>
            </a:r>
          </a:p>
          <a:p>
            <a:r>
              <a:rPr lang="en-US" b="1" i="1" dirty="0" err="1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Programme</a:t>
            </a:r>
            <a:endParaRPr lang="en-GB" b="1" i="1" dirty="0">
              <a:solidFill>
                <a:schemeClr val="bg1">
                  <a:lumMod val="9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657600"/>
            <a:ext cx="2819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Naples at Compton Verney</a:t>
            </a:r>
          </a:p>
          <a:p>
            <a:pPr algn="ctr"/>
            <a:endParaRPr lang="en-US" sz="11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Organized by 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Helen Hills (</a:t>
            </a:r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  <a:hlinkClick r:id="rId2"/>
              </a:rPr>
              <a:t>helen.hills@york.ac.uk</a:t>
            </a:r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)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  Department of History of Art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University of York</a:t>
            </a:r>
            <a:endParaRPr lang="en-US" sz="10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endParaRPr lang="en-US" sz="10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r>
              <a:rPr lang="en-US" sz="10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In collaboration with </a:t>
            </a: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Compton Verney</a:t>
            </a:r>
            <a:r>
              <a:rPr lang="en-US" sz="1100" dirty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 </a:t>
            </a:r>
            <a:endParaRPr lang="en-US" sz="11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endParaRPr lang="en-US" sz="1100" dirty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r>
              <a:rPr lang="en-US" sz="1100" dirty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S</a:t>
            </a:r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ponsored </a:t>
            </a:r>
            <a:r>
              <a:rPr lang="en-US" sz="1100" dirty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by </a:t>
            </a:r>
            <a:endParaRPr lang="en-US" sz="1100" dirty="0" smtClean="0">
              <a:solidFill>
                <a:srgbClr val="245967"/>
              </a:solidFill>
              <a:latin typeface="Baskerville Old Face" pitchFamily="18" charset="0"/>
              <a:cs typeface="Baskerville"/>
            </a:endParaRPr>
          </a:p>
          <a:p>
            <a:pPr algn="ctr"/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Research </a:t>
            </a:r>
            <a:r>
              <a:rPr lang="en-US" sz="1100" dirty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School for Architectural History &amp; Theory </a:t>
            </a:r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&amp; Department </a:t>
            </a:r>
            <a:r>
              <a:rPr lang="en-US" sz="1100" dirty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of History of </a:t>
            </a:r>
            <a:r>
              <a:rPr lang="en-US" sz="1100" dirty="0" smtClean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Art </a:t>
            </a:r>
            <a:r>
              <a:rPr lang="en-US" sz="1100" dirty="0">
                <a:solidFill>
                  <a:srgbClr val="245967"/>
                </a:solidFill>
                <a:latin typeface="Baskerville Old Face" pitchFamily="18" charset="0"/>
                <a:cs typeface="Baskerville"/>
              </a:rPr>
              <a:t>University of York </a:t>
            </a:r>
          </a:p>
          <a:p>
            <a:endParaRPr lang="en-US" sz="1100" dirty="0" smtClean="0">
              <a:latin typeface="Baskerville Old Face" pitchFamily="18" charset="0"/>
            </a:endParaRPr>
          </a:p>
        </p:txBody>
      </p:sp>
      <p:pic>
        <p:nvPicPr>
          <p:cNvPr id="1026" name="Picture 2" descr="C:\Users\Bogdan\Desktop\huhuh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3124201" cy="6921074"/>
          </a:xfrm>
          <a:prstGeom prst="rect">
            <a:avLst/>
          </a:prstGeom>
          <a:noFill/>
        </p:spPr>
      </p:pic>
      <p:pic>
        <p:nvPicPr>
          <p:cNvPr id="1027" name="Picture 3" descr="C:\Users\Bogdan\Desktop\uuhuhuh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9" y="0"/>
            <a:ext cx="3081866" cy="693419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0" y="381000"/>
            <a:ext cx="3048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Naples at 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Compton Verney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5562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International Symposium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17 June 2015</a:t>
            </a:r>
          </a:p>
          <a:p>
            <a:pPr algn="ctr"/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Programme</a:t>
            </a:r>
            <a:endParaRPr lang="en-GB" sz="2000" b="1" dirty="0">
              <a:solidFill>
                <a:schemeClr val="bg1">
                  <a:lumMod val="9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3048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45967"/>
                </a:solidFill>
                <a:latin typeface="Baskerville Old Face"/>
                <a:cs typeface="Baskerville Old Face"/>
              </a:rPr>
              <a:t>Join </a:t>
            </a:r>
            <a:r>
              <a:rPr lang="en-US" sz="1600" b="1" dirty="0">
                <a:solidFill>
                  <a:srgbClr val="245967"/>
                </a:solidFill>
                <a:latin typeface="Baskerville Old Face"/>
                <a:cs typeface="Baskerville Old Face"/>
              </a:rPr>
              <a:t>the Neapolitan Network: </a:t>
            </a:r>
          </a:p>
          <a:p>
            <a:pPr algn="ctr"/>
            <a:endParaRPr lang="en-US" sz="1600" b="1" dirty="0">
              <a:solidFill>
                <a:srgbClr val="245967"/>
              </a:solidFill>
              <a:latin typeface="Baskerville Old Face"/>
              <a:cs typeface="Baskerville Old Face"/>
            </a:endParaRPr>
          </a:p>
          <a:p>
            <a:pPr algn="ctr"/>
            <a:r>
              <a:rPr lang="en-US" sz="1600" b="1" dirty="0">
                <a:solidFill>
                  <a:srgbClr val="245967"/>
                </a:solidFill>
                <a:latin typeface="Baskerville Old Face"/>
                <a:cs typeface="Baskerville Old Face"/>
                <a:hlinkClick r:id="rId5"/>
              </a:rPr>
              <a:t>http://www.york.ac.uk/history-of-art/research/</a:t>
            </a:r>
            <a:r>
              <a:rPr lang="en-US" sz="1600" b="1" dirty="0" smtClean="0">
                <a:solidFill>
                  <a:srgbClr val="245967"/>
                </a:solidFill>
                <a:latin typeface="Baskerville Old Face"/>
                <a:cs typeface="Baskerville Old Face"/>
                <a:hlinkClick r:id="rId5"/>
              </a:rPr>
              <a:t>neapolitan</a:t>
            </a:r>
            <a:endParaRPr lang="en-US" sz="1600" b="1" dirty="0" smtClean="0">
              <a:solidFill>
                <a:srgbClr val="245967"/>
              </a:solidFill>
              <a:latin typeface="Baskerville Old Face"/>
              <a:cs typeface="Baskerville Old Face"/>
            </a:endParaRPr>
          </a:p>
          <a:p>
            <a:pPr algn="ctr"/>
            <a:endParaRPr lang="en-US" sz="1600" b="1" dirty="0" smtClean="0">
              <a:solidFill>
                <a:srgbClr val="245967"/>
              </a:solidFill>
              <a:latin typeface="Baskerville Old Face"/>
              <a:cs typeface="Baskerville Old Face"/>
            </a:endParaRPr>
          </a:p>
          <a:p>
            <a:pPr algn="ctr"/>
            <a:r>
              <a:rPr lang="en-US" sz="1600" b="1" dirty="0">
                <a:solidFill>
                  <a:srgbClr val="245967"/>
                </a:solidFill>
                <a:latin typeface="Baskerville Old Face"/>
                <a:cs typeface="Baskerville Old Face"/>
              </a:rPr>
              <a:t>f</a:t>
            </a:r>
            <a:r>
              <a:rPr lang="en-US" sz="1600" b="1" dirty="0" smtClean="0">
                <a:solidFill>
                  <a:srgbClr val="245967"/>
                </a:solidFill>
                <a:latin typeface="Baskerville Old Face"/>
                <a:cs typeface="Baskerville Old Face"/>
              </a:rPr>
              <a:t>or all research on Naples</a:t>
            </a:r>
            <a:endParaRPr lang="en-US" sz="1600" b="1" dirty="0">
              <a:solidFill>
                <a:srgbClr val="245967"/>
              </a:solidFill>
              <a:latin typeface="Baskerville Old Face"/>
              <a:cs typeface="Baskerville Old Fac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360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11.00: Compton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Verney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opens to the public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11.15: Helen Hills (University of York):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Introduction &amp; Welcome</a:t>
                      </a:r>
                    </a:p>
                    <a:p>
                      <a:pPr algn="l"/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11.25: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Joris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Gastel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 (University of Hamburg):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'Figs and Guinea Pigs: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Colonial Traces in the Neapolitan Still Life ' 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11.50: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Letizia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Treves (Curator of Italian and Spanish Paintings 1600-1800, The National Gallery, London),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‘The formation of the Neapolitan baroque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paintings collection at the National Gallery </a:t>
                      </a:r>
                      <a:r>
                        <a:rPr lang="en-US" sz="14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n London’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12.15: Discussion</a:t>
                      </a:r>
                    </a:p>
                    <a:p>
                      <a:pPr algn="l"/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12.30:</a:t>
                      </a: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Lunch for speakers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Chair: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Joris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Gastel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(University of Hamburg)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1.30: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Helen Hills (University of York)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'Breathing Fire: Vesuvius, Miraculous Blood and Neapolitan Baroque Architecture'</a:t>
                      </a: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1.50: Helena Hammond (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Roehampton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University)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‘Coffee and conciliation: Giovanni Paolo Panini’s Meeting of Carlo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Borbone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and Pope Benedict XIV at the Quirinal Coffee House  in 1744 and the new cultural politics of Bourbon sovereignty in eighteenth-century Naples’</a:t>
                      </a: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2.10: Discussion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2:25 Tea &amp;Coffee break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GB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2.55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Bogdan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Cornea (PhD student, University of York): ‘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Surfaces of Violence in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Jusepe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de Ribera's Martyrdom s of Saint Bartholomew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3.25: 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Josephine Neil (PhD student, King’s College London)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‘Darkness in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Giambattista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Caracciolo's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Baptism of Christ: knowing and unknowing the divine’</a:t>
                      </a:r>
                    </a:p>
                    <a:p>
                      <a:pPr algn="l"/>
                      <a:endParaRPr lang="en-US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3.45-3.50: 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Paola Viola (University of Catania): ‘</a:t>
                      </a:r>
                      <a:r>
                        <a:rPr lang="en-US" sz="14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The Kingdom of Sicily database project.’</a:t>
                      </a:r>
                      <a:endParaRPr lang="en-GB" sz="1400" b="0" i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14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4.10:</a:t>
                      </a: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Informal Discussion </a:t>
                      </a: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Highlights of the Neapolitan Collection Tour </a:t>
                      </a:r>
                      <a:r>
                        <a:rPr lang="en-US" sz="1400" b="0" kern="1200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(suitable for </a:t>
                      </a:r>
                      <a:r>
                        <a:rPr lang="en-US" sz="14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general public)</a:t>
                      </a:r>
                      <a:endParaRPr lang="en-GB" sz="1400" b="0" i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lang="en-GB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4081</TotalTime>
  <Words>190</Words>
  <Application>Microsoft Macintosh PowerPoint</Application>
  <PresentationFormat>On-screen Show 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Bogdan</dc:creator>
  <cp:lastModifiedBy>Helen Hills</cp:lastModifiedBy>
  <cp:revision>110</cp:revision>
  <dcterms:created xsi:type="dcterms:W3CDTF">2015-04-02T11:39:26Z</dcterms:created>
  <dcterms:modified xsi:type="dcterms:W3CDTF">2015-04-21T15:10:31Z</dcterms:modified>
</cp:coreProperties>
</file>